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692" r:id="rId2"/>
    <p:sldId id="316" r:id="rId3"/>
    <p:sldId id="467" r:id="rId4"/>
    <p:sldId id="695" r:id="rId5"/>
    <p:sldId id="730" r:id="rId6"/>
    <p:sldId id="752" r:id="rId7"/>
    <p:sldId id="726" r:id="rId8"/>
    <p:sldId id="699" r:id="rId9"/>
    <p:sldId id="702" r:id="rId10"/>
    <p:sldId id="697" r:id="rId11"/>
    <p:sldId id="704" r:id="rId12"/>
    <p:sldId id="705" r:id="rId13"/>
    <p:sldId id="707" r:id="rId14"/>
    <p:sldId id="708" r:id="rId15"/>
    <p:sldId id="709" r:id="rId16"/>
    <p:sldId id="710" r:id="rId17"/>
    <p:sldId id="711" r:id="rId18"/>
    <p:sldId id="712" r:id="rId19"/>
    <p:sldId id="727" r:id="rId20"/>
    <p:sldId id="714" r:id="rId21"/>
    <p:sldId id="715" r:id="rId22"/>
    <p:sldId id="716" r:id="rId23"/>
    <p:sldId id="717" r:id="rId24"/>
    <p:sldId id="317" r:id="rId25"/>
    <p:sldId id="295" r:id="rId26"/>
    <p:sldId id="296" r:id="rId27"/>
    <p:sldId id="297" r:id="rId28"/>
    <p:sldId id="298" r:id="rId29"/>
    <p:sldId id="300" r:id="rId30"/>
    <p:sldId id="318" r:id="rId31"/>
    <p:sldId id="301" r:id="rId32"/>
    <p:sldId id="302" r:id="rId33"/>
    <p:sldId id="303" r:id="rId34"/>
    <p:sldId id="718" r:id="rId35"/>
    <p:sldId id="721" r:id="rId36"/>
    <p:sldId id="753" r:id="rId37"/>
    <p:sldId id="754" r:id="rId38"/>
    <p:sldId id="731" r:id="rId39"/>
    <p:sldId id="733" r:id="rId40"/>
    <p:sldId id="734" r:id="rId41"/>
    <p:sldId id="735" r:id="rId42"/>
    <p:sldId id="737" r:id="rId43"/>
    <p:sldId id="736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28" r:id="rId52"/>
    <p:sldId id="633" r:id="rId53"/>
    <p:sldId id="729" r:id="rId54"/>
    <p:sldId id="725" r:id="rId55"/>
    <p:sldId id="693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3" autoAdjust="0"/>
    <p:restoredTop sz="93571" autoAdjust="0"/>
  </p:normalViewPr>
  <p:slideViewPr>
    <p:cSldViewPr snapToGrid="0">
      <p:cViewPr varScale="1">
        <p:scale>
          <a:sx n="70" d="100"/>
          <a:sy n="70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2E51B-544D-4E7E-8DFE-891460CD1270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9C64C-FC95-4062-8714-266CF589ED5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804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74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89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82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377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6458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996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855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781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1506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9153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720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297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9412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420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760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70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6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4453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998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9749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9432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562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451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9289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6577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2474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1802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0524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7757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7471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087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538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588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24021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1781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2414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7453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378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7017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157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755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9765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62448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639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4511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9325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4175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6885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98590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02506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840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861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815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60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9C64C-FC95-4062-8714-266CF589ED59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41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4CDBE1-F527-4540-A2BB-5EDE09349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1940D62F-FE8F-49B1-9585-AEF926B41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507A2D3-2703-47BC-BD2E-23F164AC2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2B9CEFE-E5C1-4C6F-AF46-7C0C7F46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5AD6133-9E86-440F-BB02-1CAD9D2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338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67FCBD-4EB7-46E9-9928-E5A856B2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8724D89-7903-4F90-8C2C-0B05DD9B2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97CB607-C8E5-438E-A5EB-A4DFF773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ADF1B47-1C2F-4B6C-A219-AA88240AF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509A553-B876-43B2-831F-D34D7142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276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46293969-A282-467B-904F-BA520E408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1AF7C5D0-46E0-41BD-A9BB-E4843610A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573EE57-18D3-4B22-9C03-8177CB4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D2D8643-DBB2-48A9-AC9B-FD516E32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9627FC2-CED8-4543-BFD9-9B37595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705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00E89B6-F355-4E29-8227-FE999D25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6E2CDE7-087B-43D0-ABA6-3D1AAEDD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F6E8367-2F12-41B3-8D99-7C14FB8B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59B1E7-B061-4983-BDC5-5DADACDD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BDC5DFF-850A-4168-89BC-B87E9730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59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735FC43-AF3C-4CA2-9B75-E3043188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FF49122-6D11-454B-AF94-7973B12F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F9B1E30-2F2A-49A1-BEEF-B6CE4BBB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6BF67A4-E005-4CDB-A36B-7C99677F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C057071-1B5C-4E69-AE64-6E312176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291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414489-1BAF-4E43-88EC-CB0C8FEC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544A677-52D3-4689-9A14-E2DC5C52A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7552CD6-C3E1-44AB-914D-303B22044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C34992C-DBAE-43C2-95D6-0A4DD1A2D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0AC9609-3A9E-43AD-A1D2-B94F4AAF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6DBB95A-BF7D-415C-8019-B1D1586E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606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2960D9-B354-407A-B0A3-A2AEE72A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A8BE22E-55C3-4F4A-B435-54403C6C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8ADE9A2-B63B-47E0-A729-628F118B4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A44425F2-46CE-48F4-981B-B4D47C4BB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116A98A-4DCF-4FB2-A405-20E095FFE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8C8C250-622B-4E6F-9F43-22C5875F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54C1930E-7C40-4453-BD5B-45EB6C50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9CDA984-9794-4313-BA98-FAE0B2DF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297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691CEA-4E5E-46E5-A401-EBF58038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746614A9-DD4E-47A0-8D25-F3B8F544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84ECABB-F018-4C5F-826D-DCF5B0E8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91B717C-FC20-4687-97B6-3DBF82A9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344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12717201-B56F-4A59-9F5E-E2FA330F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0CDE9C1-7EA2-4605-A638-061E1999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DF0D438-337A-4662-AB53-3192819D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525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96295A-30FF-4A50-96F9-004D6132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F5402EB-295E-4328-8D6A-30E606FDF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5130914-0E53-4DE1-89C4-A310BD176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3BF8B74-4823-4546-B75C-0AEEDBCBD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17CB88E-3D53-4DD4-ADA0-992D2DE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99BE4A-55F5-4296-A074-34995BB8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398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7E7A68-8E06-4C1B-BAA8-308E64B9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8C7E603-B489-4F44-96FA-FB6C47762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3CBD68E7-4641-4EFC-81D6-BCDDF0932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50B1E5D-826C-47DA-B45D-174529C6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7B95156-6778-4182-8CEB-83530D8B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22D65E8-E396-460E-A747-27578714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253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3A7B885-DCA2-4202-8912-9BC02698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95C2D3D-EB08-48CE-9E44-B562C7DF3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2BF2CD9-479D-49FD-A4C9-1832DB674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8F1A-8B18-452F-8376-24E3B8EBC7C6}" type="datetimeFigureOut">
              <a:rPr lang="th-TH" smtClean="0"/>
              <a:t>09/06/65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A602FB9-8285-4D58-9FB9-F5061AC23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D51E94C-C250-461B-8B39-B543715D4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1911-C372-49DA-8158-9CC32586D8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85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omputerbcyschool/home/com_m_1/hardware/secondary-storag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is-2562.blogspot.com/p/5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HBpkSIJ9KwU&amp;t=261s" TargetMode="External"/><Relationship Id="rId4" Type="http://schemas.openxmlformats.org/officeDocument/2006/relationships/hyperlink" Target="https://www.vstecs.co.th/th/index.php/product-details/1421-supercomputer-fugaku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RnpvyJaX4Q4" TargetMode="External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hopping/product/1?hl=th&amp;q=Hand-held+Personal+Computer&amp;prds=epd:4502118913827096365,eto:4502118913827096365_0,pid:4502118913827096365&amp;sa=X&amp;ved=0ahUKEwjx-MLymZ34AhW-SGwGHTEqAN4Q9pwGCAw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then-life.com/technology-com5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76" y="0"/>
            <a:ext cx="10423161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001430-D1F2-483F-A43E-9478B1090884}"/>
              </a:ext>
            </a:extLst>
          </p:cNvPr>
          <p:cNvSpPr txBox="1"/>
          <p:nvPr/>
        </p:nvSpPr>
        <p:spPr>
          <a:xfrm>
            <a:off x="1045029" y="1637015"/>
            <a:ext cx="8854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เทคโนโลยีสารสนเทศเพื่อการจัดการอาชีพ 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(Information Technology for Works)</a:t>
            </a:r>
            <a:endParaRPr lang="th-TH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C90541C-08CC-4443-BC9F-2CDC9D792ADE}"/>
              </a:ext>
            </a:extLst>
          </p:cNvPr>
          <p:cNvSpPr txBox="1"/>
          <p:nvPr/>
        </p:nvSpPr>
        <p:spPr>
          <a:xfrm>
            <a:off x="6830199" y="2960454"/>
            <a:ext cx="3069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(3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0001-2001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4361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หน่วยรับข้อมูล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Input Unit)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43083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ทำหน้าที่รับข้อมูลเข้าสู่คอมพิวเตอร์ เช่น 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แป้นพิมพ์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(Keyboard)		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เมาส์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(Mouse)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เครื่องโอเอ็มอาร์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(Optical Mark Reader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 OMR)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เครื่องอ่านพิกัด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Digitizing tablet)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สแกนเนอร์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Scanner)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ปากกาแสง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Light Pen)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จอยสติ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๊ก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(Joy Sticks) </a:t>
            </a:r>
          </a:p>
        </p:txBody>
      </p:sp>
      <p:pic>
        <p:nvPicPr>
          <p:cNvPr id="2060" name="Picture 12" descr="23 คีย์ลัดบนแป้นพิมพ์ ที่จะทำให้การใช้งาน PC เป็นเรื่องที่ง่าย –  ประหยัดเวลา | Campus Star | LINE TODAY">
            <a:extLst>
              <a:ext uri="{FF2B5EF4-FFF2-40B4-BE49-F238E27FC236}">
                <a16:creationId xmlns:a16="http://schemas.microsoft.com/office/drawing/2014/main" id="{A3C8FC48-81AA-E39D-35C7-9B79525A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4" y="4621643"/>
            <a:ext cx="3114272" cy="202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9EAD7AB-AC26-C886-88A9-9F61FCBE5754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23348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หน่วยประมวลผลกลาง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Central Processing Unit : CPU)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43083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เปรียบเสมือนสมองของคอมพิวเตอร์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ทำหน้าที่นำข้อมูลมาประมวลผล ตามชุดคำสั่งที่โปรแกรมไว้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ประกอบด้วย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หน่วยควบคุม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(Control Unit)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 ควบคุม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สั่งการฮาร์ดแวร์ต่างๆ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	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หน่วยคำนวณและตรรกะ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Arithmetic Logic Unit : ALU)</a:t>
            </a:r>
          </a:p>
          <a:p>
            <a:pPr lvl="2"/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 คำนวณ เปรียบเทียบข้อมูลต่างๆ โดยประสานงานกับหน่วยความจำ</a:t>
            </a: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4" name="Picture 2" descr="2022年】CPUのおすすめ10選 ゲームや動画編集向けの自作PCを作ろう｜ビックカメラ.com">
            <a:extLst>
              <a:ext uri="{FF2B5EF4-FFF2-40B4-BE49-F238E27FC236}">
                <a16:creationId xmlns:a16="http://schemas.microsoft.com/office/drawing/2014/main" id="{B7DD2BF1-4FE6-4304-140A-5046A543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2" y="5072244"/>
            <a:ext cx="2496458" cy="16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F5C93E7-3F78-DBFD-BFE4-F97915B57835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51118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ทำงานประสานกับ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ตลอดเวลา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CPU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จะประมวลผลแล้วนำผลลัพธ์ไปเก็บไว้ในหน่วยความจำ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แบ่งตามสภาพการใช้งานได้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หน่วยความจำประเภทรอม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(Read Only Memory : ROM)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หน่วยความจำประเภทแรม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(Random Access Memory : RAM)		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หน่วยความจำซีมอส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Complimentary metal oxide semiconductor : CMOS)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A312047-EA16-7B9B-8387-B379B5695BFD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94455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หน่วยความจำประเภทรอม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(Read Only Memory : ROM)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Non-Volatile Memory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ไม่ขึ้นกับกระแสไฟฟ้าที่จ่ายเข้ามา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ไม่มีไฟเข้าข้อมูลก็ไม่หาย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ข้อมูลที่เก็บในรอมประกอบไปด้วย ชุดคำสั่งการเริ่มต้นเครื่อง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เป็นชนิดอ่านอย่างเดียวแก้ไขไม่ได้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ตามชื่อ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ROM คืออะไร - D_ruto">
            <a:extLst>
              <a:ext uri="{FF2B5EF4-FFF2-40B4-BE49-F238E27FC236}">
                <a16:creationId xmlns:a16="http://schemas.microsoft.com/office/drawing/2014/main" id="{66072214-6A50-C2D4-6184-513A8A14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2" y="4570840"/>
            <a:ext cx="3236686" cy="214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ifference between RAM and ROM - javatpoint">
            <a:extLst>
              <a:ext uri="{FF2B5EF4-FFF2-40B4-BE49-F238E27FC236}">
                <a16:creationId xmlns:a16="http://schemas.microsoft.com/office/drawing/2014/main" id="{509B7A87-74B3-E1AD-9996-1955E78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7" y="5093428"/>
            <a:ext cx="3236687" cy="16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8DCC162-9080-9AA2-823B-2154ECDEE4B8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66581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หน่วยความจำประเภทแรม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(Random Access Memory : RAM)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เป็นชนิด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Volatile Memory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ขึ้นกับกระแสไฟฟ้าที่จ่ายเข้ามา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เก็บข้อมูลได้เฉพาะตอนมีไฟฟ้า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lvl="2"/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20" name="Picture 4" descr="Difference between RAM and ROM - javatpoint">
            <a:extLst>
              <a:ext uri="{FF2B5EF4-FFF2-40B4-BE49-F238E27FC236}">
                <a16:creationId xmlns:a16="http://schemas.microsoft.com/office/drawing/2014/main" id="{509B7A87-74B3-E1AD-9996-1955E780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77" y="5093428"/>
            <a:ext cx="3236687" cy="16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ale &gt; upgrading computer ram &gt; in stock">
            <a:extLst>
              <a:ext uri="{FF2B5EF4-FFF2-40B4-BE49-F238E27FC236}">
                <a16:creationId xmlns:a16="http://schemas.microsoft.com/office/drawing/2014/main" id="{7DC1AB0F-8AA3-980D-04A7-350430E1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94" y="378442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4EBBF8C-445B-5323-4432-151AADF296FB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60852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 startAt="3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หน่วยความจำซีมอส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Complimentary metal oxide semiconductor : CMOS)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เป็นซิปหน่วยความจำ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(Memory chip)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เก็บข้อมูลที่สำคัญของเครื่อง เช่น วัน เวลา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เป็นหน่วยความจำไบออส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(BIOS)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เนื่องจากเป็นข้อมูลสตาร์ทระบบ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ใช้ไฟจากแบตเตอรี่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ข้อมูลสามารถเปลี่ยนแปลงได้</a:t>
            </a:r>
          </a:p>
        </p:txBody>
      </p:sp>
      <p:pic>
        <p:nvPicPr>
          <p:cNvPr id="11266" name="Picture 2" descr="รับโปรโมทเว็บไซต์ติดหน้าแรก Google รับทำเว็บไซต์ทุกประเภท รับทำ SEO  ติดหน้าแรก Google: วิธีการเคลียร์รหัสผ่าน BIOS หรือ CMOS Password">
            <a:extLst>
              <a:ext uri="{FF2B5EF4-FFF2-40B4-BE49-F238E27FC236}">
                <a16:creationId xmlns:a16="http://schemas.microsoft.com/office/drawing/2014/main" id="{48E5DF3A-C768-11EB-2CF9-D52A51C4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751" y="4581199"/>
            <a:ext cx="2825206" cy="21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A18845F-4D36-C49E-D5A8-0AD55FED6771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82245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สำรอง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Secondary Memory)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ทำหน้าที่เก็บบันทึกข้อมูลต่างๆไว้อย่างถาวร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สามารถแก้ไข้ข้อมูลได้ตลอดเวลา เช่น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ฮาร์ดดิสก์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Hard Disk)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ซีดีรอม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Compact Disk-Read-Only Memory : CD-ROMs)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แฟลชไดร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ฟ์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Flash Drive)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อื่นๆ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หน่วยความจำสำรอง -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Computer BCY School (google.com)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290" name="Picture 2" descr="SSD ต่างจาก HDD ตรงไหน ? - Blog MetrabyteCloud">
            <a:extLst>
              <a:ext uri="{FF2B5EF4-FFF2-40B4-BE49-F238E27FC236}">
                <a16:creationId xmlns:a16="http://schemas.microsoft.com/office/drawing/2014/main" id="{ADC078F7-1A40-B96A-2DE9-5B806782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8" y="5221904"/>
            <a:ext cx="2925732" cy="15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estern Digital WD-1200JB - 120GB 7.2K RPM IDE 3.5&quot; Hard Disk Drive (HDD) -  CPU Medics">
            <a:extLst>
              <a:ext uri="{FF2B5EF4-FFF2-40B4-BE49-F238E27FC236}">
                <a16:creationId xmlns:a16="http://schemas.microsoft.com/office/drawing/2014/main" id="{0EFA9A9B-7A76-4B3B-B34C-A1FF0AE6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50" y="3559910"/>
            <a:ext cx="2419008" cy="15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84728AC6-DBE1-734F-68FE-C154028E10D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68324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หน่วยส่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งออก 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(Output Unit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ทำหน้าที่แสดงผลลัพธ์ที่ได้จากการประมวลผลออกมา เช่น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จอภาพ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Monitor)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แบบ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จอแสดงผลแบบ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CRT (Cathode Ray Tube Monitor) 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จอแสดงผลแบบ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LCD (Liquid Crystal Display)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(Printer)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เครื่องพิมพ์แบบจุด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(Dot Matrix Printer)</a:t>
            </a: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เครื่องพิมพ์เลเซอร์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(Laser Printer)</a:t>
            </a: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	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เครื่องพิมพ์แบบพ่นหมึก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(Inkjet Printer)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ลำโพง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(Speaker)</a:t>
            </a:r>
          </a:p>
          <a:p>
            <a:pPr marL="971550" lvl="1" indent="-514350">
              <a:buFont typeface="+mj-lt"/>
              <a:buAutoNum type="arabicPeriod" startAt="3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314" name="Picture 2" descr="Epson LQ-2190 Dot Matrix Printer | OfficeMate">
            <a:extLst>
              <a:ext uri="{FF2B5EF4-FFF2-40B4-BE49-F238E27FC236}">
                <a16:creationId xmlns:a16="http://schemas.microsoft.com/office/drawing/2014/main" id="{CB8478A8-4079-371B-03F8-B081D847F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26726"/>
          <a:stretch/>
        </p:blipFill>
        <p:spPr bwMode="auto">
          <a:xfrm>
            <a:off x="9768130" y="2816505"/>
            <a:ext cx="2177029" cy="105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เครื่องพิมพ์เลเซอร์ (Laser Printer) - laserprintthai">
            <a:extLst>
              <a:ext uri="{FF2B5EF4-FFF2-40B4-BE49-F238E27FC236}">
                <a16:creationId xmlns:a16="http://schemas.microsoft.com/office/drawing/2014/main" id="{C67CF795-EAF5-0A03-FE71-65EB120A7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" b="11553"/>
          <a:stretch/>
        </p:blipFill>
        <p:spPr bwMode="auto">
          <a:xfrm>
            <a:off x="9945190" y="3959298"/>
            <a:ext cx="1831700" cy="146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10 อันดับ เครื่องพิมพ์อิงค์เจ็ท (Inkjet Printer) ยี่ห้อไหนดี ปี 2022  รวมแบรนด์ดัง Epson, Canon, Brother, HP | mybest">
            <a:extLst>
              <a:ext uri="{FF2B5EF4-FFF2-40B4-BE49-F238E27FC236}">
                <a16:creationId xmlns:a16="http://schemas.microsoft.com/office/drawing/2014/main" id="{0BFBFCC2-5207-86E8-2C84-2C65640E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920" y="5540916"/>
            <a:ext cx="2168239" cy="12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EE19023-2350-B523-35F6-2B24F0A9162E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80562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313506"/>
            <a:ext cx="8908284" cy="4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BB58D9-5323-8655-E74B-0CF221F3A5E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90592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704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73" y="8178"/>
            <a:ext cx="10423161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001430-D1F2-483F-A43E-9478B1090884}"/>
              </a:ext>
            </a:extLst>
          </p:cNvPr>
          <p:cNvSpPr txBox="1"/>
          <p:nvPr/>
        </p:nvSpPr>
        <p:spPr>
          <a:xfrm>
            <a:off x="0" y="2205510"/>
            <a:ext cx="101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หน่วยที่ 1 </a:t>
            </a:r>
            <a:r>
              <a:rPr lang="en-US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5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ความรู้เบื้องต้นเกี่ยวกับคอมพิวเตอร์และอุปกรณ์โทรคมนาคม</a:t>
            </a:r>
          </a:p>
        </p:txBody>
      </p:sp>
    </p:spTree>
    <p:extLst>
      <p:ext uri="{BB962C8B-B14F-4D97-AF65-F5344CB8AC3E}">
        <p14:creationId xmlns:p14="http://schemas.microsoft.com/office/powerpoint/2010/main" val="10806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คอมพิวเตอร์จะทำงานได้ต้องมีองค์ประกอบพื้นฐาน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อย่างดังนี้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ฮาร์ดแวร์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Hardware) 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Software)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พีเพ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ิลแวร์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Peopleware)</a:t>
            </a:r>
          </a:p>
        </p:txBody>
      </p:sp>
      <p:pic>
        <p:nvPicPr>
          <p:cNvPr id="14338" name="Picture 2" descr="เทคโนโลยีสารสนเทศและการสื่อสาร: ความหมายของ Hardware, Software, People Ware  และ Data">
            <a:extLst>
              <a:ext uri="{FF2B5EF4-FFF2-40B4-BE49-F238E27FC236}">
                <a16:creationId xmlns:a16="http://schemas.microsoft.com/office/drawing/2014/main" id="{32070329-68C1-9BA2-5D11-1652B7012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3722" r="2663" b="2400"/>
          <a:stretch/>
        </p:blipFill>
        <p:spPr bwMode="auto">
          <a:xfrm>
            <a:off x="7882710" y="3199273"/>
            <a:ext cx="4122057" cy="34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8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ฮาร์ดแวร์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Hardware) 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อุปกรณ์ต่างๆ ที่ประกอบขึ้นเป็นเครื่องคอมพิวเตอร์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มีลักษณะเป็นโครงร่างสามารถมองเห็นด้วยตาและสัมผัสได้ (รูปธรรม)</a:t>
            </a:r>
          </a:p>
          <a:p>
            <a:pPr marL="971550" lvl="1" indent="-514350">
              <a:buFont typeface="+mj-lt"/>
              <a:buAutoNum type="arabicPeriod" startAt="3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685CEFA-3A50-5E1C-83DB-60932479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524" y="4370308"/>
            <a:ext cx="3151108" cy="2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BCBDF02-E900-74B3-B661-899E84F7356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69628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685CEFA-3A50-5E1C-83DB-60932479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25" y="1357689"/>
            <a:ext cx="7486149" cy="52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487D9F0-4661-79A3-0E43-AA3776260BED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60053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Software)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84C0D8D-30BC-C23B-0D63-FAB80FECFF72}"/>
              </a:ext>
            </a:extLst>
          </p:cNvPr>
          <p:cNvSpPr txBox="1"/>
          <p:nvPr/>
        </p:nvSpPr>
        <p:spPr>
          <a:xfrm>
            <a:off x="2246810" y="2663636"/>
            <a:ext cx="10326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โปรแกรมคอมพิวเตอร์ หรือ ซอฟต์แวร์ หรือ แอปพลิเคชัน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เป็นคำสั่งหรือชุดคำสั่งที่เขียนขึ้นมาเพื่อสั่งให้เครื่องคอมพิวเตอร์ทำงาน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โดยใช้ภาษาคอมพิวเตอร์ภาษาใดภาษาหนึ่ง เช่น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ภาษาซี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C)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, 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ภาษา</a:t>
            </a:r>
            <a:r>
              <a:rPr lang="th-TH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แอสเซมบลี้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Assembly)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ต้องสั่งเป็นขั้นตอน และแต่ละขั้นตอนต้องทำอย่างละเอียดและครบถ้วน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99573B5-884A-85F8-2D36-302896F57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-355" r="276" b="1"/>
          <a:stretch/>
        </p:blipFill>
        <p:spPr>
          <a:xfrm>
            <a:off x="8648700" y="4919008"/>
            <a:ext cx="3409950" cy="17378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1984F39-D0D9-C41A-6933-EE87C2BF144C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91459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E864A6F-075D-4B80-A7FA-E017B569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-355" r="276" b="1"/>
          <a:stretch/>
        </p:blipFill>
        <p:spPr>
          <a:xfrm>
            <a:off x="2489565" y="1926646"/>
            <a:ext cx="7212870" cy="3675867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2904381-5A90-A9BF-D957-3F3AED6681D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879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684" r="58100"/>
          <a:stretch/>
        </p:blipFill>
        <p:spPr>
          <a:xfrm>
            <a:off x="854338" y="2202332"/>
            <a:ext cx="2501153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3853030" y="2833274"/>
            <a:ext cx="7234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ซอฟต์แวร์ที่ช่วยในการจัดการระบบคอมพิวเตอร์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ทำงานใกล้ชิดกับคอมพิวเตอร์มากที่สุด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ทำหน้าที่ควบคุมการทำงานของคอมพิวเตอร์ให้คอมพิวเตอร์และอุปกรณ์ต่อพ่วงต่างๆ ทำงานร่วมกันอย่างมีประสิทธิภาพ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3853030" y="2202332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ซอฟต์แวร์ระบบ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System Software) </a:t>
            </a: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คือ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A8FC110-8A3F-E3A3-8A78-A42DCCA9BAE6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036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684" r="58100"/>
          <a:stretch/>
        </p:blipFill>
        <p:spPr>
          <a:xfrm>
            <a:off x="1519646" y="1001027"/>
            <a:ext cx="2501153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5336177" y="3475892"/>
            <a:ext cx="7234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ที่อยู่ระหว่างฮาร์ดแวร์และซอฟต์แวร์ประยุกต์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หน้าที่ควบคุมการปฏิบัติงานของฮาร์ดแวร์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สนับสนุนคำสั่ง สำหรับควบคุมการทำงานของฮาร์ดแวร์ให้กับซอฟต์แวร์ประยุกต์ 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5336177" y="2751166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ระบบปฏิบัติการ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Operating System) 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53D07-5641-4EA8-9847-4853B6A8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18" y="3769477"/>
            <a:ext cx="4065149" cy="258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AB3EB72-ED44-573D-7405-6F42C12D4002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03269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684" r="58100"/>
          <a:stretch/>
        </p:blipFill>
        <p:spPr>
          <a:xfrm>
            <a:off x="1377111" y="641011"/>
            <a:ext cx="2501153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5127171" y="3450940"/>
            <a:ext cx="7234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ซอฟต์แวร์อำนวยความสะดวก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ที่ทำหน้าที่เพิ่มประสิทธิภาพของเครื่องคอมพิวเตอร์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การป้องกันการรบกวนโดย</a:t>
            </a: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ที่ไม่พึงประสงค์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5135880" y="2798058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 err="1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ยูทิลิ</a:t>
            </a: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ตี้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Utility Program)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DBD0E9C-4C9B-42E6-B15E-C2E53D96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2" y="3259962"/>
            <a:ext cx="2903082" cy="1743676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2C69456-0236-4813-B706-12298AB5B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80" y="5194616"/>
            <a:ext cx="2216085" cy="158852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B4FDFCF-906C-6813-5420-61E69AC3B70B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4492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684" r="58100"/>
          <a:stretch/>
        </p:blipFill>
        <p:spPr>
          <a:xfrm>
            <a:off x="440531" y="810049"/>
            <a:ext cx="2501153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4429419" y="2518407"/>
            <a:ext cx="7322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ทำหน้าที่ติดต่อระหว่างคอมพิวเตอร์กับอุปกรณ์ภายนอกที่เชื่อมต่อ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เพื่อให้เครื่องคอมพิวเตอร์รู้จักและสามารถรับ-ส่งข้อมูลกับ</a:t>
            </a: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อุปกรณ์ภายนอกที่เชื่อมต่อเข้ามาภายในคอมพิวเตอร์ได้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4429420" y="1887465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ดีไวซ์</a:t>
            </a:r>
            <a:r>
              <a:rPr lang="th-TH" sz="3500" b="1" dirty="0" err="1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ไดเวอร์</a:t>
            </a: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Device Driver </a:t>
            </a: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Driver)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B71EC58-3DEB-4A06-A671-5CBA11FB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4" y="3442673"/>
            <a:ext cx="3366803" cy="273552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DC3EC28-EA1F-466E-962B-C1BD28DB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265" y="4415256"/>
            <a:ext cx="3754589" cy="22695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5A469754-375A-BA95-057A-37F645F8DAA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17305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684" r="58100"/>
          <a:stretch/>
        </p:blipFill>
        <p:spPr>
          <a:xfrm>
            <a:off x="1519646" y="1001027"/>
            <a:ext cx="2501153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5127171" y="3450940"/>
            <a:ext cx="723464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ซอฟต์แวร์ที่ทำหน้าที่แปลภาษาระดับต่ำหรือระดับสูง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Assembler</a:t>
            </a:r>
          </a:p>
          <a:p>
            <a:pPr lvl="1"/>
            <a:r>
              <a:rPr lang="en-US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Compiler</a:t>
            </a: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</a:t>
            </a:r>
            <a:r>
              <a:rPr lang="en-US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nterpreter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5135880" y="2798058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ตัวแปลภาษา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Language Translator) 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8CAEADF-2E52-4A56-9B41-D70F50736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97" y="3909355"/>
            <a:ext cx="4723164" cy="2167811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609323F-8166-2CB8-FC14-FEC2128E2B6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2922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0763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E864A6F-075D-4B80-A7FA-E017B569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-355" r="276" b="1"/>
          <a:stretch/>
        </p:blipFill>
        <p:spPr>
          <a:xfrm>
            <a:off x="2489565" y="1926646"/>
            <a:ext cx="7212870" cy="3675867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A055EF67-A09C-45F4-8D50-49F2625260BD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078076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2" t="19684" r="-2083"/>
          <a:stretch/>
        </p:blipFill>
        <p:spPr>
          <a:xfrm>
            <a:off x="1302128" y="1099426"/>
            <a:ext cx="2923902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5127171" y="3450940"/>
            <a:ext cx="70648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ซอฟต์แวร์ที่ได้รับการออกแบบและพัฒนาสำหรับนำไปใช้งานเฉพาะด้านหรือในสาขาใดสาขาหนึ่งตามความต้องการของผู้ใช้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</a:t>
            </a:r>
          </a:p>
          <a:p>
            <a:pPr lvl="1"/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ซอฟต์แวร์ช่วยจัดการด้านการเงิน </a:t>
            </a:r>
          </a:p>
          <a:p>
            <a:pPr lvl="1"/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ซอฟต์แวร์ช่วยจัดการบริการลูกค้า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5135880" y="2798058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ซอฟต์แวร์ใช้เฉพาะทาง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0253AC8-4B02-4D0A-BE99-DDF7825C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6" y="2893423"/>
            <a:ext cx="4604906" cy="245343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2FC8E4-D287-4E08-A292-4E245ECB1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56" y="5451359"/>
            <a:ext cx="3438095" cy="1266667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68C70FF-3020-A3EA-490B-684FBB0BA3E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031814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5D54A0C-AFFF-4A68-8FF5-AA7E5F27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02" t="19684" r="-2083"/>
          <a:stretch/>
        </p:blipFill>
        <p:spPr>
          <a:xfrm>
            <a:off x="1302128" y="1099426"/>
            <a:ext cx="2923902" cy="242797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96A0EC4-EDFD-4D68-B83A-EE23EBB2F0EF}"/>
              </a:ext>
            </a:extLst>
          </p:cNvPr>
          <p:cNvSpPr txBox="1"/>
          <p:nvPr/>
        </p:nvSpPr>
        <p:spPr>
          <a:xfrm>
            <a:off x="5127171" y="3450940"/>
            <a:ext cx="694290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ซอฟต์แวร์สำเร็จ (</a:t>
            </a:r>
            <a:r>
              <a:rPr lang="en-US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package) </a:t>
            </a:r>
            <a:endParaRPr lang="th-TH" sz="3000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บรรดาซอฟต์แวร์ประยุกต์ที่มีใช้กันทั่วไป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ซอฟต์แวร์สำเร็จเป็นซอฟต์แวร์ที่บริษัทพัฒนาขึ้น แล้วนำออกมาจำหน่าย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5135880" y="2798058"/>
            <a:ext cx="60938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ซอฟต์แวร์สำหรับงานทั่วไป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7F6CC3C5-C04B-4A45-A52F-05D18A86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4" y="3136982"/>
            <a:ext cx="4104762" cy="3028571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D0A720E-15C7-DAB9-EFCF-C8791A9753A5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81973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6584F-A8DC-4B0E-AB53-801D8FC1E272}"/>
              </a:ext>
            </a:extLst>
          </p:cNvPr>
          <p:cNvSpPr txBox="1"/>
          <p:nvPr/>
        </p:nvSpPr>
        <p:spPr>
          <a:xfrm>
            <a:off x="424542" y="1340039"/>
            <a:ext cx="625864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ซอฟต์แวร์คอมพิวเตอร์แบบใช้ได้เสรี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Freeware)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4BFC450-C490-4E27-8453-18D189E7478D}"/>
              </a:ext>
            </a:extLst>
          </p:cNvPr>
          <p:cNvSpPr txBox="1"/>
          <p:nvPr/>
        </p:nvSpPr>
        <p:spPr>
          <a:xfrm>
            <a:off x="424542" y="2547354"/>
            <a:ext cx="857903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ซอฟต์แวร์คอมพิวเตอร์แบบทดลองใช้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Shareware)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ACC30AB-C4A4-4946-BAE8-288CFF4DA448}"/>
              </a:ext>
            </a:extLst>
          </p:cNvPr>
          <p:cNvSpPr txBox="1"/>
          <p:nvPr/>
        </p:nvSpPr>
        <p:spPr>
          <a:xfrm>
            <a:off x="424542" y="3994666"/>
            <a:ext cx="82568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ซอฟต์แวร์คอมพิวเตอร์สาธารณะ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Public-domain software)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86651893-4C1A-465A-9B26-0C606FA9C7F3}"/>
              </a:ext>
            </a:extLst>
          </p:cNvPr>
          <p:cNvSpPr txBox="1"/>
          <p:nvPr/>
        </p:nvSpPr>
        <p:spPr>
          <a:xfrm>
            <a:off x="424543" y="5471257"/>
            <a:ext cx="825681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ซอฟต์แวร์คอมพิวเตอร์แบบรหัสเปิด (</a:t>
            </a:r>
            <a:r>
              <a:rPr lang="en-US" sz="35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Open-source software)</a:t>
            </a:r>
            <a:endParaRPr lang="th-TH" sz="35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5DCEC505-CD93-4222-8BCE-EFF7DDFCE612}"/>
              </a:ext>
            </a:extLst>
          </p:cNvPr>
          <p:cNvSpPr txBox="1"/>
          <p:nvPr/>
        </p:nvSpPr>
        <p:spPr>
          <a:xfrm>
            <a:off x="424543" y="1863421"/>
            <a:ext cx="104840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คอมพิวเตอร์ที่สามารถนำไปใช้งานได้ฟรี โดยเจ้าของลิขสิทธิ์อาจมีการกำหนดเงื่อนไขการใช้งานไว้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9EB2A08-7611-4E34-A2BD-A7CD1F0AC3E8}"/>
              </a:ext>
            </a:extLst>
          </p:cNvPr>
          <p:cNvSpPr txBox="1"/>
          <p:nvPr/>
        </p:nvSpPr>
        <p:spPr>
          <a:xfrm>
            <a:off x="424543" y="3055932"/>
            <a:ext cx="10484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ซอฟต์แวร์คอมพิวเตอร์ที่สามารถนำไปทดลองใช้ได้ฟรีตามระยะเวลาที่กำหนด หลังจากนั้นต้องจ่ายค่าธรรมเนียมการใช้งาน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8B2CC2FE-FC83-475A-93D0-3286D20072C8}"/>
              </a:ext>
            </a:extLst>
          </p:cNvPr>
          <p:cNvSpPr txBox="1"/>
          <p:nvPr/>
        </p:nvSpPr>
        <p:spPr>
          <a:xfrm>
            <a:off x="424543" y="4432383"/>
            <a:ext cx="104840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ซอฟต์แวร์คอมพิวเตอร์ที่เจ้าของลิขสิทธิ์ได้สละลิขสิทธิ์เพื่อเป็นประโยชน์แก่สาธารณชน หรือเป็นซอฟต์แวร์คอมพิวเตอร์ที่หมดอายุการคุ้มครอง ผู้ใช้สามารถใช้งานได้อย่างไม่มีข้อจำกัด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8CD92C1A-43D0-4276-BB0F-579522BDE011}"/>
              </a:ext>
            </a:extLst>
          </p:cNvPr>
          <p:cNvSpPr txBox="1"/>
          <p:nvPr/>
        </p:nvSpPr>
        <p:spPr>
          <a:xfrm>
            <a:off x="424542" y="5913489"/>
            <a:ext cx="11767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ซอฟต์แวร์คอมพิวเตอร์ที่สามารถนำไปใช้งานได้ และมีการเปิดเผยรหัสต้นฉบับหรือซอร์สโค้ด (</a:t>
            </a:r>
            <a:r>
              <a:rPr lang="en-US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source code)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928C9FE7-9A04-72C7-AD33-4A5C624477F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613308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พีเพ</a:t>
            </a:r>
            <a:r>
              <a:rPr lang="th-TH" sz="3000" b="1" dirty="0" err="1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ิลแวร์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Peopleware)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84C0D8D-30BC-C23B-0D63-FAB80FECFF72}"/>
              </a:ext>
            </a:extLst>
          </p:cNvPr>
          <p:cNvSpPr txBox="1"/>
          <p:nvPr/>
        </p:nvSpPr>
        <p:spPr>
          <a:xfrm>
            <a:off x="2246810" y="2663636"/>
            <a:ext cx="10326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คือ บุคคลที่เกี่ยวข้องกับคอมพิวเตอร์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แบ่งตามหน้าที่และความรับผิดชอบแตกต่างกัน เช่น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ผู้ใช้งานคอมพิวเตอร์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User)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ผู้ดูแลและซ่อมบำรุงเครื่องคอมพิวเตอร์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Supporter)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ผู้เขียนโปรแกรมคอมพิวเตอร์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Programmer)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ผู้ออกแบบและวิเคราะห์ระบบคอมพิวเตอร์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System Analysis)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ผู้บริหารระบบคอมพิวเตอร์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System Manager)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Accounting Information Systems: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บทที่ 5 ฮาร์ดแวร์ 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ซอฟแวร์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 พีเพ</a:t>
            </a:r>
            <a:r>
              <a:rPr lang="th-TH" sz="16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ิลแวร์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 (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Hardware Software People ware) (ais-2562.blogspot.com)</a:t>
            </a:r>
            <a:endParaRPr lang="th-TH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บุคลากร (Peopleware) - PAPAWEE">
            <a:extLst>
              <a:ext uri="{FF2B5EF4-FFF2-40B4-BE49-F238E27FC236}">
                <a16:creationId xmlns:a16="http://schemas.microsoft.com/office/drawing/2014/main" id="{08BAC217-1EA3-5C82-CF99-82634340D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r="1683"/>
          <a:stretch/>
        </p:blipFill>
        <p:spPr bwMode="auto">
          <a:xfrm>
            <a:off x="9382716" y="2686101"/>
            <a:ext cx="2742562" cy="14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C9E1992-D915-29E5-7CA9-EB9BA7A95C0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72164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บุคลากร (Peopleware) - PAPAWEE">
            <a:extLst>
              <a:ext uri="{FF2B5EF4-FFF2-40B4-BE49-F238E27FC236}">
                <a16:creationId xmlns:a16="http://schemas.microsoft.com/office/drawing/2014/main" id="{08BAC217-1EA3-5C82-CF99-82634340D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r="1683"/>
          <a:stretch/>
        </p:blipFill>
        <p:spPr bwMode="auto">
          <a:xfrm>
            <a:off x="2036746" y="1229878"/>
            <a:ext cx="8118507" cy="43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3021206-3501-53E4-DF2E-48CEA3F29D65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องค์ประกอบพื้นฐานของคอมพิวเตอร์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982737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814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คอมพิวเตอร์สามารถจำแนกได้หลายประเภท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จำแนกตาม ความแตกต่างของขนาดเครื่อง ความเร็วในการประมวลผล ราคา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สามารถจำแนกได้ดังนี้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Supercomputer)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เมนเฟรมคอมพิวเตอร์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Mainframe Computer)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มินิคอมพิวเตอร์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Minicomputer)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 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คอมพิวเตอร์ฝ่ามือ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Hand-held Personal Computer)</a:t>
            </a:r>
            <a:endParaRPr lang="th-TH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</p:txBody>
      </p:sp>
      <p:pic>
        <p:nvPicPr>
          <p:cNvPr id="1026" name="Picture 2" descr="ประเภทของคอมพิวเตอร์ – taweepoonsakarin">
            <a:extLst>
              <a:ext uri="{FF2B5EF4-FFF2-40B4-BE49-F238E27FC236}">
                <a16:creationId xmlns:a16="http://schemas.microsoft.com/office/drawing/2014/main" id="{4D326C07-E8AE-13C4-BC79-84B6D2B5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71" y="3709025"/>
            <a:ext cx="3792096" cy="28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2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sz="3000" b="1" dirty="0" err="1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Supercomputer)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เป็นคอมพิวเตอร์ที่มีความสามารถสูงที่สุด มีขนาดใหญ่ที่สุด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สามารถประมวลผลข้อมูลในปริมาณมาก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รูปแบบอันซับซ้อน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ความรวดเร็วในการคำนวณมากกว่าหนึ่งล้านล้านต่อวินาที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หน่วยจิกะ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ฟล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อบ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Gigaflop))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ภายในสามารถรองรับโปรเซสเซอร์ได้มากกว่า 100 ตัว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ใช้ในงานที่ต้องการคำนวณตัวเลขจำนวนหลายล้านตัวภายในเวลาอันรวดเร็ว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งานพยากรณ์อากาศ งานการวิจัยนิวเคลียร์ งานควบคุมทางอวกาศ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4" name="Picture 2" descr="เปิดตัว Summit ระบบ Supercomputer เร็วที่สุดในโลกจากสหรัฐอเมริกา ความเร็ว  200 Petaflops – TechTalkThai">
            <a:extLst>
              <a:ext uri="{FF2B5EF4-FFF2-40B4-BE49-F238E27FC236}">
                <a16:creationId xmlns:a16="http://schemas.microsoft.com/office/drawing/2014/main" id="{25844884-57B3-129A-13F1-407FBFD2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51" y="5431809"/>
            <a:ext cx="2535449" cy="14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1C03833-3E6C-21F6-31EC-15020194F579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316158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D4C3FEC-9BC5-4BDB-F877-5E1B4143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60" y="1052643"/>
            <a:ext cx="5744074" cy="382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0D15C7F-4FB9-63DE-08BC-5122F549FD71}"/>
              </a:ext>
            </a:extLst>
          </p:cNvPr>
          <p:cNvSpPr txBox="1"/>
          <p:nvPr/>
        </p:nvSpPr>
        <p:spPr>
          <a:xfrm>
            <a:off x="952936" y="5082829"/>
            <a:ext cx="10286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 </a:t>
            </a:r>
            <a:r>
              <a:rPr lang="en-US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Fugaku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ครองอันดับ 1 ในการจัดอันดับ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TOP500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ครั้งที่ 55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4"/>
              </a:rPr>
              <a:t>https://www.vstecs.co.th/th/index.php/product-details/1421-supercomputer-fugaku.html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</a:t>
            </a: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5"/>
              </a:rPr>
              <a:t>https://www.youtube.com/watch?v=HBpkSIJ9KwU&amp;t=261s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1032142-162C-7DC8-42B3-019A0F1E7829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42471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ความหมายของคอมพิวเตอร์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0" y="2511236"/>
            <a:ext cx="99103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มาจากภาษาละตินว่า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Computare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หมายถึง การนับ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การคำนวณ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หมายถึง เครื่องคำนวณทางอิเล็กทรอนิกส์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,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อุปกรณ์คำนวณทางอิเล็กทรอนิกส์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สามารถนำไปใช้งานได้หลากหลาย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โดยทำงานตามคำสั่งที่มนุษย์โปรแกรมไว้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ทำงานตามคำสั่งที่มนุษย์เขียน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คอมพิวเตอร์ที่นิยม กว่าจะเป็นคอมยอดนิยม และแบนด์คอมพิวเตอร์ที่เป็นที่นิยม">
            <a:extLst>
              <a:ext uri="{FF2B5EF4-FFF2-40B4-BE49-F238E27FC236}">
                <a16:creationId xmlns:a16="http://schemas.microsoft.com/office/drawing/2014/main" id="{DE556C65-278B-20C1-4055-C0E972D7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19" y="4159500"/>
            <a:ext cx="3456946" cy="24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29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เมนเฟรมคอมพิวเตอร์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Mainframe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คอมพิวเตอร์ขนาดใหญ่ที่มีประสิทธิภาพรองลงมาจากซู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เครื่องมีขนาดใหญ่ต้องอยู่ในห้องที่ได้รับการอุณหภูมิ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และปราศจากฝุ่นละอองเช่นเดียวกับซู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เปอร์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สามารถรองรับการทำงานจากผู้ใช้หลายร้อยคนได้ในเวลาเดียวกัน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(Multiple Users)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ข้อเด่นของการใช้เมนเฟรมจึงอยู่ที่งานที่ต้องการให้มีระบบศูนย์กลาง 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และกระจายการใช้งานไปเป็นจำนวนมาก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งานธนาคาร ระบบ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ATM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การจองตั๋วเครื่องบิน การลงทะเบียนต่าง ๆ</a:t>
            </a:r>
          </a:p>
          <a:p>
            <a:pPr lvl="1"/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2" name="Picture 2" descr="Mainframe Computers That Change With the Times - The New York Times">
            <a:extLst>
              <a:ext uri="{FF2B5EF4-FFF2-40B4-BE49-F238E27FC236}">
                <a16:creationId xmlns:a16="http://schemas.microsoft.com/office/drawing/2014/main" id="{B9778396-B69D-D34C-513E-00AB2E80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t="10093" r="18128" b="7954"/>
          <a:stretch/>
        </p:blipFill>
        <p:spPr bwMode="auto">
          <a:xfrm>
            <a:off x="0" y="4889275"/>
            <a:ext cx="2718097" cy="19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317194C-DF12-26E2-3220-4D12808E0B94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995070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inframe Computers That Change With the Times - The New York Times">
            <a:extLst>
              <a:ext uri="{FF2B5EF4-FFF2-40B4-BE49-F238E27FC236}">
                <a16:creationId xmlns:a16="http://schemas.microsoft.com/office/drawing/2014/main" id="{B9778396-B69D-D34C-513E-00AB2E80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7" t="10093" r="18128" b="7954"/>
          <a:stretch/>
        </p:blipFill>
        <p:spPr bwMode="auto">
          <a:xfrm>
            <a:off x="7018960" y="2301020"/>
            <a:ext cx="4220099" cy="30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ow India Helps Build The World's Most Powerful Mainframe Computer Which  All Of Us Use">
            <a:extLst>
              <a:ext uri="{FF2B5EF4-FFF2-40B4-BE49-F238E27FC236}">
                <a16:creationId xmlns:a16="http://schemas.microsoft.com/office/drawing/2014/main" id="{5F6C42A7-045F-7979-BE9B-BD14F046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36" y="1500351"/>
            <a:ext cx="5143064" cy="385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EA1628D-F107-A982-FAE4-AAD14377A681}"/>
              </a:ext>
            </a:extLst>
          </p:cNvPr>
          <p:cNvSpPr txBox="1"/>
          <p:nvPr/>
        </p:nvSpPr>
        <p:spPr>
          <a:xfrm>
            <a:off x="952936" y="5082829"/>
            <a:ext cx="10286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</a:t>
            </a:r>
            <a:r>
              <a:rPr lang="th-TH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5"/>
              </a:rPr>
              <a:t>https://www.youtube.com/watch?v=RnpvyJaX4Q4</a:t>
            </a:r>
            <a:endParaRPr lang="en-US" sz="24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2D2DFBA-6DE1-D00C-8092-87D3CDFD007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67598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มินิคอมพิวเตอร์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Minicomputer)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คือเมนเฟรมคอมพิวเตอร์ขนาดเล็กๆ สามารถบริการผู้ใช้งานได้หลายคนพร้อมๆกัน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ประสิทธิภาพน้อยกว่าเมนเฟรมคอมพิวเตอร์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เหมาะสำหรับ องค์กรขนาดกลาง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แผนกหนึ่ง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สาขาหนึ่งขององค์กรขนาดใหญ่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การใช้งานเช่น การจองห้องพักของโรงแรม การทำงานด้านบัญชีขององค์การธุรกิจ เป็นต้น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1D20582-A48F-BB20-5F9F-811797B6F9EA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366148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ไมโครคอมพิวเตอร์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คอมพิวเตอร์ส่วนบุคคล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(Personal Computer : PC)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มีขนาดเล็กเหมาะกับโต๊ะทำงาน สำนักงาน สถานศึกษา ที่พัก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สามารถจำแนกได้ดังนี้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All in One Computer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Workstation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Stand-alone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Computer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Notebook Computer</a:t>
            </a:r>
          </a:p>
          <a:p>
            <a:pPr marL="971550" lvl="1" indent="-514350">
              <a:buFont typeface="+mj-lt"/>
              <a:buAutoNum type="arabicPeriod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2C0678F-E70E-5BF2-8738-2E0BE934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94" y="4833715"/>
            <a:ext cx="3059734" cy="172644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389A719-6C9D-4B4E-A53A-9823E75A0185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61990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4.1. All in One Computer (AiO)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ผสานรวมระหว่างจอภาพและตัวเครื่องทาวเวอร์เข้าด้วยกันเป็นเครื่องเดียว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เครื่องบางรุ่นมาพร้อมกับจอภาพระบบสัมผัส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มีส่วนประกอบต่างๆเหมือนกับเครื่องเดสก์ท็อปดั้งเดิม </a:t>
            </a: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แต่ทุกสิ่งถูกนำมารวมกันไว้ในอุปกรณ์ชิ้นเดียว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553DEC-AC8E-4301-2D9A-A3721A44A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4" t="7026" r="15975" b="9914"/>
          <a:stretch/>
        </p:blipFill>
        <p:spPr bwMode="auto">
          <a:xfrm>
            <a:off x="9189297" y="4261602"/>
            <a:ext cx="2747749" cy="229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9F666BB-1EDF-6E02-2398-8D5B7DDCCE3E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942708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</a:t>
            </a: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Workstation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ความสามารถ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ประสิทธิภาพสูงกว่าไมโครคอมพิวเตอร์ปกติ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ออกแบบมาเพื่อใช้งานด้านการคำนวณและกราฟิก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ผู้ใช้ส่วนใหญ่เช่น สถาปนิก วิศวกร ออกแบบภาพกราฟิก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D7B4AD6-52F8-00ED-B966-5E5B79F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94" y="4298243"/>
            <a:ext cx="4535606" cy="2559757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9219A43-C569-CFF8-A3D3-2178DBEAB4EF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4067399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4.3. Stand-alone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คอมพิวเตอร์ที่ไม่มีการเชื่อมต่อกับเครื่องอื่น ๆ ภายในองค์กร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คอมพิวเตอร์ระบบเดียว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4" name="Picture 2" descr="Stand Alone Vs Networked computer by Frances la">
            <a:extLst>
              <a:ext uri="{FF2B5EF4-FFF2-40B4-BE49-F238E27FC236}">
                <a16:creationId xmlns:a16="http://schemas.microsoft.com/office/drawing/2014/main" id="{2C2AC2D6-E269-F102-DED1-5745A3CB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014" y="3908643"/>
            <a:ext cx="4002667" cy="25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18B3299-CB1C-1490-CAC1-02B7D7FC2DBE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532015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4.4. Server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เครื่องที่ทำหน้าที่ให้บริการต่างๆกับเครื่อง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Client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 Computer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เป็นไมโครคอมพิวเตอร์ที่มีความสามารถเช่นเดียวกับ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Server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2" name="Picture 2" descr="SME Server - ก่อนอื่นต้องดูที่วัตถุประสงค์เป็นหลัก ว่ามี Server  (เซิร์ฟเวอร์) ไว้ใช้ทำอะไร ซึ่งคงต้องย้อนกลับไปดูว่า Server คืออะไร  ถ้าจะแปลความหมายกันตรงๆ Server ก็คือ &quot;ผู้รับใช้&quot; &quot;ผู้ให้บริการ&quot;  ผมจะขยายความเพิ่มให้ว่า Server คือ เครื่องคอมพิวเตอร์ที่ ...">
            <a:extLst>
              <a:ext uri="{FF2B5EF4-FFF2-40B4-BE49-F238E27FC236}">
                <a16:creationId xmlns:a16="http://schemas.microsoft.com/office/drawing/2014/main" id="{9107E87A-CD07-15D6-3B81-E83FF7A4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94" y="3908643"/>
            <a:ext cx="3966452" cy="263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750C69A-E4A5-BC57-9CA8-FE98530A3EFD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6446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4.5. Notebook Computer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คอมพิวเตอร์โน้ตบุ๊ค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/</a:t>
            </a:r>
            <a:r>
              <a:rPr lang="th-TH" sz="3000" dirty="0" err="1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แล็ปท็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อปคอมพิวเตอร์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Laptop)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มีขนาดเล็ก ให้สามารถพกพา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เคลื่อนย้ายได้ง่าย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ใช้แบตเตอรี่ในตัว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89DD0F4-4740-A928-CAA4-F68EA163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934" y="4370308"/>
            <a:ext cx="4201042" cy="2258704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0DC348C-F9FA-BBF8-AAA3-AD2988FFF997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2785940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คอมพิวเตอร์ฝ่ามือ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Hand-held Personal Computer)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เครื่องพีซีขนาดมือถือ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เครื่องพีดีเอ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Personal Digital Assistant : PDA) </a:t>
            </a:r>
          </a:p>
          <a:p>
            <a:pPr lvl="2"/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Pen-based Computer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เป็นคอมพิวเตอร์ที่มีขนาดเล็ก เท่ากับเครื่องคิดเลข น้ำหนักเบา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มีสมรรถนะในการทำงานเฉพาะงาน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โปรแกรมสำหรับงานส่วนบุคคล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สามารถเข้าถึงระบบอินเทอร์เน็ต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บางรุ่นสามารถใช้ปากกา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(Stylus)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 </a:t>
            </a:r>
          </a:p>
          <a:p>
            <a:pPr lvl="2"/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KAICOM H702 Handheld Computer 2D Scanning Engine </a:t>
            </a:r>
            <a:r>
              <a:rPr lang="th-TH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เครื่องสแกนบาร์โค้ดมือถือ #</a:t>
            </a:r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H702 </a:t>
            </a:r>
            <a:r>
              <a:rPr lang="en-US" sz="15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NoBrand</a:t>
            </a:r>
            <a:r>
              <a:rPr lang="en-US" sz="15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 | Google Shopping</a:t>
            </a:r>
            <a:endParaRPr lang="th-TH" sz="15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lvl="2"/>
            <a:endParaRPr lang="en-US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903658D-146E-05F8-C5B6-9E90A9EF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3" y="4823472"/>
            <a:ext cx="2092657" cy="2034528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F0DFB94-1578-A26D-CC3F-0DEC8FC4AF14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34138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6829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6. </a:t>
            </a: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B1FB24E-4FC2-EBB5-7B20-E4EF40B46308}"/>
              </a:ext>
            </a:extLst>
          </p:cNvPr>
          <p:cNvSpPr txBox="1"/>
          <p:nvPr/>
        </p:nvSpPr>
        <p:spPr>
          <a:xfrm>
            <a:off x="2246810" y="2663636"/>
            <a:ext cx="99451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คอมพิวเตอร์แบบฝัง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Embedded Computing)</a:t>
            </a:r>
          </a:p>
          <a:p>
            <a:pPr lvl="2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ไมโครคอนโทรลเลอร์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(Micro Controller)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เป็นคอมพิวเตอร์ขนาดเล็กมาก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ใช้การประมวลผลแบบฝัง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(Embed)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ไว้กับอุปกรณ์ต่างๆ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ตู้เย็น ไมโครเวฟ รถยนต์ 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146" name="Picture 2" descr="Elon Musk: Tesla raises cost of 'self-driving' cars - BBC News">
            <a:extLst>
              <a:ext uri="{FF2B5EF4-FFF2-40B4-BE49-F238E27FC236}">
                <a16:creationId xmlns:a16="http://schemas.microsoft.com/office/drawing/2014/main" id="{8851B638-B85C-B1C4-D543-20D98602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87" y="4675212"/>
            <a:ext cx="3880513" cy="21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73FAB38-C348-460D-C940-3C09D5161661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ประเภทของคอมพิวเตอร์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146740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2902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0" y="2511236"/>
            <a:ext cx="99103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อุปกรณ์ที่เอาไว้รับ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-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ส่งข้อมูล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โดยใช้การแปลงสัญญาณ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เช่น คอมพิวเตอร์ วิทยุ โทรทัศน์ โทรศัพท์ โทรสาร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0A6C5D3-FA14-CB7E-23FA-763C78C63443}"/>
              </a:ext>
            </a:extLst>
          </p:cNvPr>
          <p:cNvSpPr txBox="1"/>
          <p:nvPr/>
        </p:nvSpPr>
        <p:spPr>
          <a:xfrm>
            <a:off x="0" y="297843"/>
            <a:ext cx="10672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6.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ความหมายของอุปกรณ์โทรคมนาคม</a:t>
            </a:r>
          </a:p>
          <a:p>
            <a:pPr algn="r"/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2" name="Picture 4" descr="คอมพิวเตอร์และอุปกรณ์โทรคมนาคม - TaWatchara41">
            <a:extLst>
              <a:ext uri="{FF2B5EF4-FFF2-40B4-BE49-F238E27FC236}">
                <a16:creationId xmlns:a16="http://schemas.microsoft.com/office/drawing/2014/main" id="{C4CEFA40-E009-671E-66F4-03D6124DF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00" y="3898800"/>
            <a:ext cx="3945600" cy="29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770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5540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0" y="2511236"/>
            <a:ext cx="99103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การส่งจะแปลงข้อมูลเป็น</a:t>
            </a: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สัญญาณทางไฟฟ้า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แล้วส่งผ่านสื่อต่าง 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การรับจะแปลง</a:t>
            </a:r>
            <a:r>
              <a:rPr lang="th-TH" sz="3000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สัญญาณทางไฟฟ้า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ที่ส่งมาเป็นข้อมูลเดิม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  <a:endParaRPr lang="th-TH" sz="3000" b="1" dirty="0">
              <a:effectLst/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0A6C5D3-FA14-CB7E-23FA-763C78C6344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7.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หลักการทำงานของอุปกรณ์โทรคมนาคม</a:t>
            </a:r>
          </a:p>
        </p:txBody>
      </p:sp>
      <p:pic>
        <p:nvPicPr>
          <p:cNvPr id="11" name="Picture 2" descr="CHAPTER 6 Networks. Size of Computer Networks Home computer network  National computer network Global computer network. - ppt download">
            <a:extLst>
              <a:ext uri="{FF2B5EF4-FFF2-40B4-BE49-F238E27FC236}">
                <a16:creationId xmlns:a16="http://schemas.microsoft.com/office/drawing/2014/main" id="{319BE5B7-A04A-1FC2-D37C-B4794492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t="8892" r="9702" b="6133"/>
          <a:stretch/>
        </p:blipFill>
        <p:spPr bwMode="auto">
          <a:xfrm>
            <a:off x="422559" y="3949992"/>
            <a:ext cx="3343701" cy="261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6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EB6E503-5B87-4E4E-9097-BB4DC79E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73" y="8178"/>
            <a:ext cx="10423161" cy="685800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001430-D1F2-483F-A43E-9478B1090884}"/>
              </a:ext>
            </a:extLst>
          </p:cNvPr>
          <p:cNvSpPr txBox="1"/>
          <p:nvPr/>
        </p:nvSpPr>
        <p:spPr>
          <a:xfrm>
            <a:off x="0" y="2205510"/>
            <a:ext cx="101948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หน่วยที่ 1 </a:t>
            </a:r>
            <a:r>
              <a:rPr lang="en-US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5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r"/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ความรู้เบื้องต้นเกี่ยวกับคอมพิวเตอร์และอุปกรณ์โทรคมนาคม</a:t>
            </a:r>
          </a:p>
        </p:txBody>
      </p:sp>
    </p:spTree>
    <p:extLst>
      <p:ext uri="{BB962C8B-B14F-4D97-AF65-F5344CB8AC3E}">
        <p14:creationId xmlns:p14="http://schemas.microsoft.com/office/powerpoint/2010/main" val="324219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วิวัฒนาการของคอมพิวเตอร์</a:t>
            </a:r>
          </a:p>
          <a:p>
            <a:pPr algn="r"/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76186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ยุคสมัยของคอมพิวเตอร์สามารถแบ่งออกได้เป็น 5 ยุคได้แก่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1 หลอดสุญญากาศ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Vacuum Tubes) 1940 – 1956</a:t>
            </a:r>
            <a:endParaRPr lang="th-TH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2 ทรานซิสเตอร์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Transistor) 1956 – 1963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3 วงจรรวม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Integrated Circuits) 1964 – 1971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4 ไมโครโพรเซสเซอร์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Microprocessors) 1972 – 2010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ยุคที่ 5 ปัญญาประดิษฐ์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Artificial Intelligence: AI) 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2011 – ปัจจุบัน</a:t>
            </a:r>
          </a:p>
          <a:p>
            <a:pPr lvl="1"/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เพิ่มเติม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: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  <a:hlinkClick r:id="rId3"/>
              </a:rPr>
              <a:t>https://worthen-life.com/technology-com5/</a:t>
            </a: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endParaRPr lang="en-US" sz="3000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วิวัฒนาการของ Computer (คอมพิวเตอร์)">
            <a:extLst>
              <a:ext uri="{FF2B5EF4-FFF2-40B4-BE49-F238E27FC236}">
                <a16:creationId xmlns:a16="http://schemas.microsoft.com/office/drawing/2014/main" id="{11CC5254-9C66-E9A0-6B3F-2472C077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127" y="5404512"/>
            <a:ext cx="2535873" cy="14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หน่วยที่ 1 ความรู้เบื้องต้นเกี่ยวกับคอมพิวเตอร์และอุปกรณ์โทรคมนาคม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1D60706-888E-4E42-BA1B-FB034033C9B6}"/>
              </a:ext>
            </a:extLst>
          </p:cNvPr>
          <p:cNvSpPr txBox="1"/>
          <p:nvPr/>
        </p:nvSpPr>
        <p:spPr>
          <a:xfrm>
            <a:off x="2094412" y="2511236"/>
            <a:ext cx="82497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วิวัฒนาการของคอมพิวเตอร์</a:t>
            </a:r>
            <a:endParaRPr lang="th-TH" sz="3000" b="1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องค์ประกอบพื้นฐานของคอมพิวเตอร์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ประเภทของคอมพิวเตอร์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ความหมายของอุปกรณ์โทรคมนาคม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หลักการทำงานของอุปกรณ์โทรคมนาคม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4466A4B-1386-4A01-93DA-62C0726E58A2}"/>
              </a:ext>
            </a:extLst>
          </p:cNvPr>
          <p:cNvSpPr txBox="1"/>
          <p:nvPr/>
        </p:nvSpPr>
        <p:spPr>
          <a:xfrm>
            <a:off x="2094412" y="1880294"/>
            <a:ext cx="609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เนื้อหาหน่วยที่ </a:t>
            </a:r>
            <a:r>
              <a:rPr lang="en-US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1</a:t>
            </a:r>
            <a:r>
              <a:rPr lang="th-TH" sz="3000" b="1" u="sng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</a:t>
            </a:r>
            <a:endParaRPr lang="th-TH" sz="3000" u="sng" dirty="0">
              <a:latin typeface="TH SarabunPSK" panose="020B0500040200020003" pitchFamily="34" charset="-34"/>
              <a:ea typeface="Cordia New" panose="020B0304020202020204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305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667D47D-EB52-4D67-B1D8-BF2E95D384A0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BB2396B-9AA9-D5B3-51CB-6B8113497729}"/>
              </a:ext>
            </a:extLst>
          </p:cNvPr>
          <p:cNvSpPr txBox="1"/>
          <p:nvPr/>
        </p:nvSpPr>
        <p:spPr>
          <a:xfrm>
            <a:off x="2094412" y="1880294"/>
            <a:ext cx="68405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th-TH" sz="3000" b="1" dirty="0">
                <a:effectLst/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หลักการทำงานของคอมพิวเตอร์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8EBB19A-2846-AA83-623E-A9B3DBF014E9}"/>
              </a:ext>
            </a:extLst>
          </p:cNvPr>
          <p:cNvSpPr txBox="1"/>
          <p:nvPr/>
        </p:nvSpPr>
        <p:spPr>
          <a:xfrm>
            <a:off x="2094412" y="2430184"/>
            <a:ext cx="991035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การทำงานของคอมพิวเตอร์จะเป็นไปตามที่โปรแกรมได้กำหนดไว้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โดยจะประกอบไปด้วยองค์ประกอบพื้นฐาน 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5</a:t>
            </a: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หน่วยได้แก่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หน่วยรับข้อมูล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Input Unit) 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หน่วยประมวลผลกลาง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Central Processing Unit : CPU)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หน่วยความจําหลัก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Main Memory)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หน่วยความจํารอง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Secondary Storage)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หน่วยแสดงผล (</a:t>
            </a:r>
            <a:r>
              <a:rPr lang="en-US" sz="3000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Output Unit)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4847424"/>
            <a:ext cx="3527515" cy="17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5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26D9C64-BC26-F51A-81F1-B38EB3AC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8" y="1313506"/>
            <a:ext cx="8908284" cy="4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74DADF2-9506-6955-9D60-DFC22714AE33}"/>
              </a:ext>
            </a:extLst>
          </p:cNvPr>
          <p:cNvSpPr txBox="1"/>
          <p:nvPr/>
        </p:nvSpPr>
        <p:spPr>
          <a:xfrm>
            <a:off x="0" y="297843"/>
            <a:ext cx="10672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3.</a:t>
            </a:r>
            <a:r>
              <a:rPr lang="th-TH" sz="3000" b="1" dirty="0">
                <a:latin typeface="TH SarabunPSK" panose="020B0500040200020003" pitchFamily="34" charset="-34"/>
                <a:ea typeface="Cordia New" panose="020B0304020202020204" pitchFamily="34" charset="-34"/>
                <a:cs typeface="TH SarabunPSK" panose="020B0500040200020003" pitchFamily="34" charset="-34"/>
              </a:rPr>
              <a:t> หลักการทำงานของคอมพิวเตอร์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547133250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7807</TotalTime>
  <Words>2568</Words>
  <Application>Microsoft Office PowerPoint</Application>
  <PresentationFormat>แบบจอกว้าง</PresentationFormat>
  <Paragraphs>398</Paragraphs>
  <Slides>55</Slides>
  <Notes>55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TH SarabunPSK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ณัฐภัทร เหมือนคิด</dc:creator>
  <cp:lastModifiedBy>NATTAPAD MUEANKID</cp:lastModifiedBy>
  <cp:revision>1713</cp:revision>
  <dcterms:created xsi:type="dcterms:W3CDTF">2021-03-07T17:29:34Z</dcterms:created>
  <dcterms:modified xsi:type="dcterms:W3CDTF">2022-06-09T01:52:54Z</dcterms:modified>
</cp:coreProperties>
</file>